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88" r:id="rId3"/>
    <p:sldId id="260" r:id="rId5"/>
    <p:sldId id="279" r:id="rId6"/>
    <p:sldId id="316" r:id="rId7"/>
    <p:sldId id="317" r:id="rId8"/>
  </p:sldIdLst>
  <p:sldSz cx="9144000" cy="5143500" type="screen16x9"/>
  <p:notesSz cx="6858000" cy="9144000"/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72B22"/>
    <a:srgbClr val="3C68A2"/>
    <a:srgbClr val="46014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43" d="100"/>
          <a:sy n="143" d="100"/>
        </p:scale>
        <p:origin x="684" y="126"/>
      </p:cViewPr>
      <p:guideLst>
        <p:guide orient="horz" pos="1592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presProps" Target="presProps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1" Type="http://schemas.openxmlformats.org/officeDocument/2006/relationships/tableStyles" Target="tableStyles.xml"/><Relationship Id="rId10" Type="http://schemas.openxmlformats.org/officeDocument/2006/relationships/viewProps" Target="viewProps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788F64-C939-453B-AF9B-4CC869D941E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02756F-2005-461D-A326-730BDBF8C77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ED0E7A-77EC-4986-9F7D-B93498D3870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036312-6A05-4643-B813-780AEBCA544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036312-6A05-4643-B813-780AEBCA544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036312-6A05-4643-B813-780AEBCA544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036312-6A05-4643-B813-780AEBCA544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5B826-6809-49B3-9B4B-177D412235B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AD0B5-09AD-499F-88BC-01FCE55CDA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5B826-6809-49B3-9B4B-177D412235B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AD0B5-09AD-499F-88BC-01FCE55CDA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5B826-6809-49B3-9B4B-177D412235B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AD0B5-09AD-499F-88BC-01FCE55CDA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5B826-6809-49B3-9B4B-177D412235B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AD0B5-09AD-499F-88BC-01FCE55CDA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5B826-6809-49B3-9B4B-177D412235B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AD0B5-09AD-499F-88BC-01FCE55CDA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5B826-6809-49B3-9B4B-177D412235B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AD0B5-09AD-499F-88BC-01FCE55CDA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5B826-6809-49B3-9B4B-177D412235B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AD0B5-09AD-499F-88BC-01FCE55CDA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5B826-6809-49B3-9B4B-177D412235B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AD0B5-09AD-499F-88BC-01FCE55CDA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5B826-6809-49B3-9B4B-177D412235B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AD0B5-09AD-499F-88BC-01FCE55CDA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5B826-6809-49B3-9B4B-177D412235B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AD0B5-09AD-499F-88BC-01FCE55CDA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5B826-6809-49B3-9B4B-177D412235B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AD0B5-09AD-499F-88BC-01FCE55CDA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image" Target="../media/image1.jpeg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E5B826-6809-49B3-9B4B-177D412235B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1AD0B5-09AD-499F-88BC-01FCE55CDA76}" type="slidenum">
              <a:rPr lang="zh-CN" altLang="en-US" smtClean="0"/>
            </a:fld>
            <a:endParaRPr lang="zh-CN" altLang="en-US"/>
          </a:p>
        </p:txBody>
      </p:sp>
      <p:pic>
        <p:nvPicPr>
          <p:cNvPr id="7" name="图片 6" descr="500605312.jpg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3599756" y="1929705"/>
            <a:ext cx="4884143" cy="49911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l"/>
            <a:r>
              <a:rPr sz="2800">
                <a:solidFill>
                  <a:schemeClr val="tx1">
                    <a:lumMod val="50000"/>
                    <a:lumOff val="50000"/>
                  </a:schemeClr>
                </a:solidFill>
                <a:sym typeface="+mn-ea"/>
              </a:rPr>
              <a:t>专利权有效性核实方法建议</a:t>
            </a:r>
            <a:endParaRPr lang="zh-CN" altLang="en-US" sz="2800" b="1" dirty="0">
              <a:solidFill>
                <a:schemeClr val="tx1">
                  <a:lumMod val="50000"/>
                  <a:lumOff val="50000"/>
                </a:schemeClr>
              </a:solidFill>
              <a:latin typeface="经典综艺体简" panose="02010609000101010101" pitchFamily="49" charset="-122"/>
              <a:ea typeface="经典综艺体简" panose="02010609000101010101" pitchFamily="49" charset="-122"/>
              <a:cs typeface="经典综艺体简" panose="02010609000101010101" pitchFamily="49" charset="-122"/>
              <a:sym typeface="+mn-ea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4878213" y="2764453"/>
            <a:ext cx="1462871" cy="264090"/>
            <a:chOff x="1244534" y="3522134"/>
            <a:chExt cx="1765300" cy="318686"/>
          </a:xfrm>
          <a:solidFill>
            <a:srgbClr val="D72B22"/>
          </a:solidFill>
        </p:grpSpPr>
        <p:sp>
          <p:nvSpPr>
            <p:cNvPr id="10" name="矩形 9"/>
            <p:cNvSpPr/>
            <p:nvPr/>
          </p:nvSpPr>
          <p:spPr>
            <a:xfrm>
              <a:off x="1244534" y="3522134"/>
              <a:ext cx="1765300" cy="31680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1391641" y="3526647"/>
              <a:ext cx="1471087" cy="31417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1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2021/05/07</a:t>
              </a:r>
              <a:endParaRPr lang="en-US" altLang="zh-CN" sz="11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2000">
        <p:blinds dir="vert"/>
      </p:transition>
    </mc:Choice>
    <mc:Fallback>
      <p:transition spd="slow" advClick="0" advTm="2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397237" y="560589"/>
            <a:ext cx="3185795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sz="1400" b="1" dirty="0" smtClean="0">
                <a:solidFill>
                  <a:srgbClr val="727171"/>
                </a:solidFill>
                <a:latin typeface="+mj-ea"/>
                <a:ea typeface="+mj-ea"/>
                <a:cs typeface="+mj-ea"/>
                <a:sym typeface="+mn-ea"/>
              </a:rPr>
              <a:t>1.需确定专利是否在法定授权年限内：</a:t>
            </a:r>
            <a:endParaRPr lang="zh-CN" altLang="en-US" sz="1400" b="1" dirty="0" smtClean="0">
              <a:solidFill>
                <a:srgbClr val="727171"/>
              </a:solidFill>
              <a:latin typeface="+mj-ea"/>
              <a:ea typeface="+mj-ea"/>
              <a:cs typeface="+mj-ea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00380" y="1106805"/>
            <a:ext cx="459740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just">
              <a:lnSpc>
                <a:spcPct val="150000"/>
              </a:lnSpc>
            </a:pPr>
            <a:r>
              <a:rPr sz="12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+mn-ea"/>
                <a:cs typeface="+mn-ea"/>
              </a:rPr>
              <a:t>发明专利有效期：20年</a:t>
            </a:r>
            <a:endParaRPr sz="1200" dirty="0" smtClean="0">
              <a:solidFill>
                <a:prstClr val="black">
                  <a:lumMod val="65000"/>
                  <a:lumOff val="35000"/>
                </a:prstClr>
              </a:solidFill>
              <a:latin typeface="+mn-ea"/>
              <a:cs typeface="+mn-ea"/>
            </a:endParaRPr>
          </a:p>
          <a:p>
            <a:pPr lvl="0" algn="just">
              <a:lnSpc>
                <a:spcPct val="150000"/>
              </a:lnSpc>
            </a:pPr>
            <a:r>
              <a:rPr sz="12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+mn-ea"/>
                <a:cs typeface="+mn-ea"/>
              </a:rPr>
              <a:t>实用新型和外观设计专利有效期：10年</a:t>
            </a:r>
            <a:endParaRPr sz="1200" dirty="0" smtClean="0">
              <a:solidFill>
                <a:prstClr val="black">
                  <a:lumMod val="65000"/>
                  <a:lumOff val="35000"/>
                </a:prstClr>
              </a:solidFill>
              <a:latin typeface="+mn-ea"/>
              <a:cs typeface="+mn-ea"/>
            </a:endParaRPr>
          </a:p>
          <a:p>
            <a:pPr lvl="0" algn="just">
              <a:lnSpc>
                <a:spcPct val="150000"/>
              </a:lnSpc>
            </a:pPr>
            <a:r>
              <a:rPr sz="12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+mn-ea"/>
                <a:cs typeface="+mn-ea"/>
              </a:rPr>
              <a:t>以上年限自专利申请日起。</a:t>
            </a:r>
            <a:endParaRPr sz="1200" dirty="0" smtClean="0">
              <a:solidFill>
                <a:prstClr val="black">
                  <a:lumMod val="65000"/>
                  <a:lumOff val="35000"/>
                </a:prstClr>
              </a:solidFill>
              <a:latin typeface="+mn-ea"/>
              <a:cs typeface="+mn-ea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3480" y="796290"/>
            <a:ext cx="3494405" cy="409384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矩形 2"/>
          <p:cNvSpPr/>
          <p:nvPr/>
        </p:nvSpPr>
        <p:spPr>
          <a:xfrm>
            <a:off x="5840730" y="1633220"/>
            <a:ext cx="1718945" cy="787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5840730" y="1852930"/>
            <a:ext cx="1327150" cy="920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5819140" y="2061210"/>
            <a:ext cx="813435" cy="7556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10915" y="1323975"/>
            <a:ext cx="5412740" cy="326961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88925" y="627380"/>
            <a:ext cx="52031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b="1" dirty="0" smtClean="0">
                <a:solidFill>
                  <a:srgbClr val="727171"/>
                </a:solidFill>
                <a:latin typeface="+mj-ea"/>
                <a:ea typeface="+mj-ea"/>
                <a:cs typeface="+mj-ea"/>
              </a:rPr>
              <a:t>2.</a:t>
            </a:r>
            <a:r>
              <a:rPr lang="zh-CN" altLang="en-US" b="1" dirty="0" smtClean="0">
                <a:solidFill>
                  <a:srgbClr val="727171"/>
                </a:solidFill>
                <a:latin typeface="+mj-ea"/>
                <a:ea typeface="+mj-ea"/>
                <a:cs typeface="+mj-ea"/>
              </a:rPr>
              <a:t>需提供上一年度或</a:t>
            </a:r>
            <a:r>
              <a:rPr lang="zh-CN" altLang="en-US" b="1" dirty="0" smtClean="0">
                <a:solidFill>
                  <a:srgbClr val="727171"/>
                </a:solidFill>
                <a:latin typeface="+mj-ea"/>
                <a:ea typeface="+mj-ea"/>
                <a:cs typeface="+mj-ea"/>
                <a:sym typeface="+mn-ea"/>
              </a:rPr>
              <a:t>本年度</a:t>
            </a:r>
            <a:r>
              <a:rPr lang="zh-CN" altLang="en-US" b="1" dirty="0" smtClean="0">
                <a:solidFill>
                  <a:srgbClr val="727171"/>
                </a:solidFill>
                <a:latin typeface="+mj-ea"/>
                <a:ea typeface="+mj-ea"/>
                <a:cs typeface="+mj-ea"/>
              </a:rPr>
              <a:t>专利年费缴纳证明</a:t>
            </a:r>
            <a:endParaRPr lang="zh-CN" altLang="en-US" b="1" dirty="0" smtClean="0">
              <a:solidFill>
                <a:srgbClr val="727171"/>
              </a:solidFill>
              <a:latin typeface="+mj-ea"/>
              <a:ea typeface="+mj-ea"/>
              <a:cs typeface="+mj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60045" y="1323975"/>
            <a:ext cx="298132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just">
              <a:lnSpc>
                <a:spcPct val="150000"/>
              </a:lnSpc>
            </a:pPr>
            <a:r>
              <a:rPr sz="12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+mn-ea"/>
                <a:cs typeface="+mn-ea"/>
              </a:rPr>
              <a:t>专利年费在专利申请日前预缴下一年专利年费。如专利授权并下证书后不按时缴纳专利年费维持权利，会造成专利权失效。</a:t>
            </a:r>
            <a:endParaRPr sz="1200" dirty="0" smtClean="0">
              <a:solidFill>
                <a:prstClr val="black">
                  <a:lumMod val="65000"/>
                  <a:lumOff val="35000"/>
                </a:prstClr>
              </a:solidFill>
              <a:latin typeface="+mn-ea"/>
              <a:cs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60045" y="2499360"/>
            <a:ext cx="3275330" cy="414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just">
              <a:lnSpc>
                <a:spcPct val="150000"/>
              </a:lnSpc>
            </a:pPr>
            <a:r>
              <a:rPr sz="12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+mn-ea"/>
                <a:cs typeface="+mn-ea"/>
              </a:rPr>
              <a:t>专利年费缴纳收据如右图所示：</a:t>
            </a:r>
            <a:endParaRPr sz="1200" dirty="0" smtClean="0">
              <a:solidFill>
                <a:prstClr val="black">
                  <a:lumMod val="65000"/>
                  <a:lumOff val="35000"/>
                </a:prstClr>
              </a:solidFill>
              <a:latin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250190" y="464820"/>
            <a:ext cx="52031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b="1" dirty="0" smtClean="0">
                <a:solidFill>
                  <a:srgbClr val="727171"/>
                </a:solidFill>
                <a:latin typeface="+mj-ea"/>
                <a:ea typeface="+mj-ea"/>
                <a:cs typeface="+mj-ea"/>
              </a:rPr>
              <a:t>3.</a:t>
            </a:r>
            <a:r>
              <a:rPr lang="zh-CN" altLang="en-US" b="1" dirty="0" smtClean="0">
                <a:solidFill>
                  <a:srgbClr val="727171"/>
                </a:solidFill>
                <a:latin typeface="+mj-ea"/>
                <a:ea typeface="+mj-ea"/>
                <a:cs typeface="+mj-ea"/>
              </a:rPr>
              <a:t>需确定</a:t>
            </a:r>
            <a:r>
              <a:rPr b="1" dirty="0" smtClean="0">
                <a:solidFill>
                  <a:srgbClr val="727171"/>
                </a:solidFill>
                <a:latin typeface="+mj-ea"/>
                <a:ea typeface="+mj-ea"/>
                <a:cs typeface="+mj-ea"/>
              </a:rPr>
              <a:t>专利权是否有效维持：</a:t>
            </a:r>
            <a:endParaRPr b="1" dirty="0" smtClean="0">
              <a:solidFill>
                <a:srgbClr val="727171"/>
              </a:solidFill>
              <a:latin typeface="+mj-ea"/>
              <a:ea typeface="+mj-ea"/>
              <a:cs typeface="+mj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82905" y="1360170"/>
            <a:ext cx="64636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just">
              <a:lnSpc>
                <a:spcPct val="150000"/>
              </a:lnSpc>
            </a:pPr>
            <a:r>
              <a:rPr sz="12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+mn-ea"/>
                <a:cs typeface="+mn-ea"/>
              </a:rPr>
              <a:t>如案件状态显示为：专利权维持，则证明该专利有效维持。具体如</a:t>
            </a:r>
            <a:r>
              <a:rPr lang="zh-CN" sz="12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+mn-ea"/>
                <a:cs typeface="+mn-ea"/>
              </a:rPr>
              <a:t>下</a:t>
            </a:r>
            <a:r>
              <a:rPr sz="12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+mn-ea"/>
                <a:cs typeface="+mn-ea"/>
              </a:rPr>
              <a:t>图所示：</a:t>
            </a:r>
            <a:endParaRPr sz="1200" dirty="0" smtClean="0">
              <a:solidFill>
                <a:prstClr val="black">
                  <a:lumMod val="65000"/>
                  <a:lumOff val="35000"/>
                </a:prstClr>
              </a:solidFill>
              <a:latin typeface="+mn-ea"/>
              <a:cs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16660" y="1766570"/>
            <a:ext cx="6710680" cy="327850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382905" y="916305"/>
            <a:ext cx="587184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just">
              <a:lnSpc>
                <a:spcPct val="150000"/>
              </a:lnSpc>
            </a:pPr>
            <a:r>
              <a:rPr sz="12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+mn-ea"/>
                <a:cs typeface="+mn-ea"/>
              </a:rPr>
              <a:t>通过国家知识产权局官网（</a:t>
            </a:r>
            <a:r>
              <a:rPr sz="12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+mn-ea"/>
                <a:cs typeface="+mn-ea"/>
                <a:sym typeface="+mn-ea"/>
              </a:rPr>
              <a:t>http://cpquery.cnipa.gov.cn/</a:t>
            </a:r>
            <a:r>
              <a:rPr sz="12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+mn-ea"/>
                <a:cs typeface="+mn-ea"/>
              </a:rPr>
              <a:t>）查询专利权状态。</a:t>
            </a:r>
            <a:endParaRPr lang="zh-CN" sz="1400" dirty="0" smtClean="0">
              <a:solidFill>
                <a:prstClr val="black">
                  <a:lumMod val="65000"/>
                  <a:lumOff val="35000"/>
                </a:prstClr>
              </a:solidFill>
              <a:latin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03530" y="984885"/>
            <a:ext cx="7912100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just">
              <a:lnSpc>
                <a:spcPct val="200000"/>
              </a:lnSpc>
            </a:pPr>
            <a:r>
              <a:rPr sz="12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+mn-ea"/>
                <a:cs typeface="+mn-ea"/>
              </a:rPr>
              <a:t>申请人需提供如下资料证明其专利权处有效维持状态：</a:t>
            </a:r>
            <a:endParaRPr sz="1200" dirty="0" smtClean="0">
              <a:solidFill>
                <a:prstClr val="black">
                  <a:lumMod val="65000"/>
                  <a:lumOff val="35000"/>
                </a:prstClr>
              </a:solidFill>
              <a:latin typeface="+mn-ea"/>
              <a:cs typeface="+mn-ea"/>
            </a:endParaRPr>
          </a:p>
          <a:p>
            <a:pPr lvl="0" algn="just">
              <a:lnSpc>
                <a:spcPct val="200000"/>
              </a:lnSpc>
            </a:pPr>
            <a:r>
              <a:rPr sz="12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+mn-ea"/>
                <a:cs typeface="+mn-ea"/>
              </a:rPr>
              <a:t>1.提供授权专利的电子版证书；</a:t>
            </a:r>
            <a:endParaRPr sz="1200" dirty="0" smtClean="0">
              <a:solidFill>
                <a:prstClr val="black">
                  <a:lumMod val="65000"/>
                  <a:lumOff val="35000"/>
                </a:prstClr>
              </a:solidFill>
              <a:latin typeface="+mn-ea"/>
              <a:cs typeface="+mn-ea"/>
            </a:endParaRPr>
          </a:p>
          <a:p>
            <a:pPr lvl="0" algn="just">
              <a:lnSpc>
                <a:spcPct val="200000"/>
              </a:lnSpc>
            </a:pPr>
            <a:r>
              <a:rPr sz="12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+mn-ea"/>
                <a:cs typeface="+mn-ea"/>
              </a:rPr>
              <a:t>2.</a:t>
            </a:r>
            <a:r>
              <a:rPr sz="12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+mn-ea"/>
                <a:cs typeface="+mn-ea"/>
                <a:sym typeface="+mn-ea"/>
              </a:rPr>
              <a:t>提供上一年度或本年度专利年费缴纳收据扫描件</a:t>
            </a:r>
            <a:r>
              <a:rPr sz="12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+mn-ea"/>
                <a:cs typeface="+mn-ea"/>
              </a:rPr>
              <a:t>；</a:t>
            </a:r>
            <a:endParaRPr sz="1200" dirty="0" smtClean="0">
              <a:solidFill>
                <a:prstClr val="black">
                  <a:lumMod val="65000"/>
                  <a:lumOff val="35000"/>
                </a:prstClr>
              </a:solidFill>
              <a:latin typeface="+mn-ea"/>
              <a:cs typeface="+mn-ea"/>
            </a:endParaRPr>
          </a:p>
          <a:p>
            <a:pPr lvl="0" algn="just">
              <a:lnSpc>
                <a:spcPct val="200000"/>
              </a:lnSpc>
            </a:pPr>
            <a:r>
              <a:rPr sz="12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+mn-ea"/>
                <a:cs typeface="+mn-ea"/>
              </a:rPr>
              <a:t>3.</a:t>
            </a:r>
            <a:r>
              <a:rPr sz="12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+mn-ea"/>
                <a:cs typeface="+mn-ea"/>
                <a:sym typeface="+mn-ea"/>
              </a:rPr>
              <a:t>提供专利权维持截图证明</a:t>
            </a:r>
            <a:r>
              <a:rPr sz="12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+mn-ea"/>
                <a:cs typeface="+mn-ea"/>
              </a:rPr>
              <a:t>。</a:t>
            </a:r>
            <a:endParaRPr sz="1200" dirty="0" smtClean="0">
              <a:solidFill>
                <a:prstClr val="black">
                  <a:lumMod val="65000"/>
                  <a:lumOff val="35000"/>
                </a:prstClr>
              </a:solidFill>
              <a:latin typeface="+mn-ea"/>
              <a:cs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03530" y="516890"/>
            <a:ext cx="5203190" cy="2990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b="1" dirty="0" smtClean="0">
                <a:solidFill>
                  <a:srgbClr val="727171"/>
                </a:solidFill>
                <a:latin typeface="+mj-ea"/>
                <a:ea typeface="+mj-ea"/>
                <a:cs typeface="+mj-ea"/>
              </a:rPr>
              <a:t>4</a:t>
            </a:r>
            <a:r>
              <a:rPr b="1" dirty="0" smtClean="0">
                <a:solidFill>
                  <a:srgbClr val="727171"/>
                </a:solidFill>
                <a:latin typeface="+mj-ea"/>
                <a:ea typeface="+mj-ea"/>
                <a:cs typeface="+mj-ea"/>
              </a:rPr>
              <a:t>.奖励条例说法建议</a:t>
            </a:r>
            <a:endParaRPr b="1" dirty="0" smtClean="0">
              <a:solidFill>
                <a:srgbClr val="727171"/>
              </a:solidFill>
              <a:latin typeface="+mj-ea"/>
              <a:ea typeface="+mj-ea"/>
              <a:cs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2">
      <a:majorFont>
        <a:latin typeface="等线 Light"/>
        <a:ea typeface="微软雅黑"/>
        <a:cs typeface=""/>
      </a:majorFont>
      <a:minorFont>
        <a:latin typeface="等线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355</Words>
  <Application>WPS 演示</Application>
  <PresentationFormat>全屏显示(16:9)</PresentationFormat>
  <Paragraphs>29</Paragraphs>
  <Slides>5</Slides>
  <Notes>28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16" baseType="lpstr">
      <vt:lpstr>Arial</vt:lpstr>
      <vt:lpstr>宋体</vt:lpstr>
      <vt:lpstr>Wingdings</vt:lpstr>
      <vt:lpstr>经典综艺体简</vt:lpstr>
      <vt:lpstr>Century Gothic</vt:lpstr>
      <vt:lpstr>微软雅黑</vt:lpstr>
      <vt:lpstr>等线</vt:lpstr>
      <vt:lpstr>Arial Unicode MS</vt:lpstr>
      <vt:lpstr>等线 Light</vt:lpstr>
      <vt:lpstr>Calibri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User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摄图网</dc:creator>
  <cp:lastModifiedBy>小静静</cp:lastModifiedBy>
  <cp:revision>19</cp:revision>
  <dcterms:created xsi:type="dcterms:W3CDTF">2021-05-07T08:48:00Z</dcterms:created>
  <dcterms:modified xsi:type="dcterms:W3CDTF">2021-05-07T09:14:55Z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2052-11.1.0.10463</vt:lpwstr>
  </property>
  <property fmtid="{D5CDD505-2E9C-101B-9397-08002B2CF9AE}" pid="3" name="ICV">
    <vt:lpwstr>7976F9E6F1E341299F1D2794D6BE3CD6</vt:lpwstr>
  </property>
</Properties>
</file>